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7" r:id="rId4"/>
    <p:sldId id="269" r:id="rId5"/>
    <p:sldId id="272" r:id="rId6"/>
    <p:sldId id="273" r:id="rId7"/>
    <p:sldId id="274" r:id="rId8"/>
    <p:sldId id="275" r:id="rId9"/>
    <p:sldId id="277" r:id="rId10"/>
    <p:sldId id="279" r:id="rId11"/>
  </p:sldIdLst>
  <p:sldSz cx="9144000" cy="6858000" type="screen4x3"/>
  <p:notesSz cx="6894513" cy="9180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2">
          <p15:clr>
            <a:srgbClr val="A4A3A4"/>
          </p15:clr>
        </p15:guide>
        <p15:guide id="2" pos="217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8" autoAdjust="0"/>
  </p:normalViewPr>
  <p:slideViewPr>
    <p:cSldViewPr>
      <p:cViewPr varScale="1">
        <p:scale>
          <a:sx n="94" d="100"/>
          <a:sy n="94" d="100"/>
        </p:scale>
        <p:origin x="-10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40" y="-96"/>
      </p:cViewPr>
      <p:guideLst>
        <p:guide orient="horz" pos="2892"/>
        <p:guide pos="217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767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5250" y="0"/>
            <a:ext cx="298767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52E47-3013-478E-91DA-AB41D08A9D28}" type="datetimeFigureOut">
              <a:rPr lang="en-US" smtClean="0"/>
              <a:t>09/05/16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20138"/>
            <a:ext cx="298767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5250" y="8720138"/>
            <a:ext cx="298767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00293-08AC-463D-8FA5-01C3FF84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76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7622" cy="4590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5295" y="0"/>
            <a:ext cx="2987622" cy="4590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89FC4-5FF9-4506-9D06-05F6D9CA1BA0}" type="datetimeFigureOut">
              <a:rPr lang="en-US" smtClean="0"/>
              <a:t>09/05/16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688975"/>
            <a:ext cx="4589463" cy="3441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9452" y="4360745"/>
            <a:ext cx="5515610" cy="4131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19894"/>
            <a:ext cx="2987622" cy="459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5295" y="8719894"/>
            <a:ext cx="2987622" cy="459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FA65-0219-4FB9-A6C3-EFAD3A754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5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EFA65-0219-4FB9-A6C3-EFAD3A7548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65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700" y="0"/>
            <a:ext cx="1652588" cy="12398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0397" y="1629408"/>
            <a:ext cx="6318697" cy="763030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1800" dirty="0" smtClean="0"/>
              <a:t>Although Customer funded – Our major programmes of work are sponsored by ACT Future Solutions Branch </a:t>
            </a:r>
          </a:p>
          <a:p>
            <a:pPr>
              <a:lnSpc>
                <a:spcPct val="150000"/>
              </a:lnSpc>
            </a:pPr>
            <a:endParaRPr lang="en-GB" sz="1800" dirty="0"/>
          </a:p>
          <a:p>
            <a:pPr>
              <a:lnSpc>
                <a:spcPct val="150000"/>
              </a:lnSpc>
            </a:pPr>
            <a:r>
              <a:rPr lang="en-GB" sz="1800" dirty="0" smtClean="0"/>
              <a:t>The Programmes are aligned both to ACT’s primary outputs related to Autonomy and Information Exploitation but also to the key elements of the Alliance Security Challenges:</a:t>
            </a:r>
            <a:endParaRPr lang="en-GB" sz="1800" dirty="0"/>
          </a:p>
          <a:p>
            <a:pPr>
              <a:lnSpc>
                <a:spcPct val="150000"/>
              </a:lnSpc>
            </a:pPr>
            <a:endParaRPr lang="en-GB" sz="1800" dirty="0" smtClean="0"/>
          </a:p>
          <a:p>
            <a:pPr>
              <a:lnSpc>
                <a:spcPct val="150000"/>
              </a:lnSpc>
            </a:pPr>
            <a:r>
              <a:rPr lang="en-GB" sz="1800" dirty="0" smtClean="0"/>
              <a:t>Namely :</a:t>
            </a:r>
            <a:br>
              <a:rPr lang="en-GB" sz="1800" dirty="0" smtClean="0"/>
            </a:br>
            <a:endParaRPr lang="en-GB" sz="1800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ASW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MCM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Ocean Engineering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Environmental Knowledge Management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And Maritime Situational Awareness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1800" dirty="0"/>
          </a:p>
          <a:p>
            <a:pPr>
              <a:lnSpc>
                <a:spcPct val="150000"/>
              </a:lnSpc>
            </a:pPr>
            <a:r>
              <a:rPr lang="en-GB" sz="1800" dirty="0" smtClean="0"/>
              <a:t>A few words on each!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041D-CE87-4CC1-93A9-E0D5F717BD7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29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326FA-A492-4590-A438-E147E09B2F3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3871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454"/>
            <a:ext cx="8229600" cy="465642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876013"/>
            <a:ext cx="8229600" cy="942396"/>
          </a:xfrm>
          <a:prstGeom prst="rect">
            <a:avLst/>
          </a:prstGeom>
        </p:spPr>
        <p:txBody>
          <a:bodyPr anchor="t" anchorCtr="1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2517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63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4667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4667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876013"/>
            <a:ext cx="8229600" cy="942396"/>
          </a:xfrm>
          <a:prstGeom prst="rect">
            <a:avLst/>
          </a:prstGeom>
        </p:spPr>
        <p:txBody>
          <a:bodyPr anchor="t" anchorCtr="1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3183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88407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28169"/>
            <a:ext cx="4040188" cy="3951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88407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28169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876013"/>
            <a:ext cx="8229600" cy="942396"/>
          </a:xfrm>
          <a:prstGeom prst="rect">
            <a:avLst/>
          </a:prstGeom>
        </p:spPr>
        <p:txBody>
          <a:bodyPr anchor="t" anchorCtr="1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348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876013"/>
            <a:ext cx="8229600" cy="942396"/>
          </a:xfrm>
          <a:prstGeom prst="rect">
            <a:avLst/>
          </a:prstGeom>
        </p:spPr>
        <p:txBody>
          <a:bodyPr anchor="t" anchorCtr="1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4196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362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454"/>
            <a:ext cx="8229600" cy="465642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8536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6575425"/>
            <a:ext cx="9144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062913" y="6546850"/>
            <a:ext cx="1081087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white"/>
                </a:solidFill>
                <a:ea typeface="ＭＳ Ｐゴシック" pitchFamily="34" charset="-128"/>
              </a:rPr>
              <a:t>Slide </a:t>
            </a:r>
            <a:fld id="{7A91EE24-3AD0-4ACD-9AF3-095ADF92E053}" type="slidenum">
              <a:rPr lang="en-US" sz="1400">
                <a:solidFill>
                  <a:prstClr val="white"/>
                </a:solidFill>
                <a:ea typeface="ＭＳ Ｐゴシック" pitchFamily="34" charset="-128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6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187700" y="6588125"/>
            <a:ext cx="27686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457200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1100" dirty="0" smtClean="0">
                <a:solidFill>
                  <a:srgbClr val="FFFFFF"/>
                </a:solidFill>
              </a:rPr>
              <a:t>NATO UNCLASSIFIED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0" y="6588125"/>
            <a:ext cx="38519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11</a:t>
            </a:r>
            <a:r>
              <a:rPr lang="en-US" sz="1000" baseline="0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 May 2016</a:t>
            </a:r>
            <a:endParaRPr lang="en-GB" sz="1000" dirty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10" name="Image 9" descr="header_en_CMRE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87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39552" y="1484784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Introducing CMRE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339752" y="3068960"/>
            <a:ext cx="4176464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Ian Sage,</a:t>
            </a:r>
          </a:p>
          <a:p>
            <a:pPr marL="0" indent="0">
              <a:buNone/>
            </a:pPr>
            <a:r>
              <a:rPr lang="en-US" sz="2400" dirty="0" smtClean="0"/>
              <a:t>Director, Marine Operations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4368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Questions/Discussion</a:t>
            </a:r>
            <a:endParaRPr lang="en-US" dirty="0"/>
          </a:p>
        </p:txBody>
      </p:sp>
      <p:pic>
        <p:nvPicPr>
          <p:cNvPr id="1026" name="Picture 2" descr="http://perfectsurroundingsintl.com/wp-content/uploads/2012/12/question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2420222"/>
            <a:ext cx="7350124" cy="248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926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nowledge repository for maritime S&amp;T</a:t>
            </a:r>
          </a:p>
          <a:p>
            <a:r>
              <a:rPr lang="en-US" dirty="0" smtClean="0"/>
              <a:t>Trusted platform for nations to work together on sensitive matters</a:t>
            </a:r>
          </a:p>
          <a:p>
            <a:r>
              <a:rPr lang="en-US" dirty="0" smtClean="0"/>
              <a:t>Access to Sea</a:t>
            </a:r>
          </a:p>
          <a:p>
            <a:r>
              <a:rPr lang="en-US" dirty="0" smtClean="0"/>
              <a:t>Share S&amp;T</a:t>
            </a:r>
          </a:p>
          <a:p>
            <a:r>
              <a:rPr lang="en-US" dirty="0" smtClean="0"/>
              <a:t>Enhance interoperability</a:t>
            </a:r>
          </a:p>
          <a:p>
            <a:r>
              <a:rPr lang="en-US" dirty="0" smtClean="0"/>
              <a:t>Prepare for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188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Through the delivery of sea-proven maritime innovation and interoperability solutions, CMRE aspires to be an indispensable source of maritime science and technology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… in order to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 smtClean="0"/>
              <a:t>support the Alliance’ core tasks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37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Become more robust for change</a:t>
            </a:r>
          </a:p>
          <a:p>
            <a:pPr marL="731520"/>
            <a:r>
              <a:rPr lang="en-US" dirty="0" smtClean="0"/>
              <a:t>Broaden customer base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dirty="0" smtClean="0"/>
              <a:t>NATO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dirty="0" smtClean="0"/>
              <a:t>Nations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dirty="0" smtClean="0"/>
              <a:t>EC</a:t>
            </a:r>
          </a:p>
          <a:p>
            <a:pPr lvl="2">
              <a:buFont typeface="Calibri" panose="020F0502020204030204" pitchFamily="34" charset="0"/>
              <a:buChar char="-"/>
            </a:pPr>
            <a:r>
              <a:rPr lang="en-US" dirty="0" smtClean="0"/>
              <a:t>Industry</a:t>
            </a:r>
            <a:endParaRPr lang="en-US" dirty="0" smtClean="0"/>
          </a:p>
          <a:p>
            <a:pPr marL="731520"/>
            <a:r>
              <a:rPr lang="en-US" dirty="0" smtClean="0"/>
              <a:t>Enhance ‘Value Network’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39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29367"/>
            <a:ext cx="4682358" cy="4614308"/>
          </a:xfrm>
        </p:spPr>
        <p:txBody>
          <a:bodyPr>
            <a:normAutofit fontScale="77500" lnSpcReduction="20000"/>
          </a:bodyPr>
          <a:lstStyle/>
          <a:p>
            <a:r>
              <a:rPr lang="en-GB" sz="3100" dirty="0"/>
              <a:t>NATO’s Maritime S&amp;T Centre -  developing ‘Game Changing’ Technologies and Capabilities.</a:t>
            </a:r>
            <a:br>
              <a:rPr lang="en-GB" sz="3100" dirty="0"/>
            </a:br>
            <a:endParaRPr lang="en-GB" sz="3100" dirty="0"/>
          </a:p>
          <a:p>
            <a:r>
              <a:rPr lang="en-GB" sz="3100" dirty="0" smtClean="0"/>
              <a:t>World Class Scientists and Engineers in </a:t>
            </a:r>
            <a:r>
              <a:rPr lang="en-GB" sz="3100" dirty="0"/>
              <a:t>Autonomy </a:t>
            </a:r>
            <a:r>
              <a:rPr lang="en-GB" sz="3100" dirty="0" smtClean="0"/>
              <a:t>and Undersea Research.</a:t>
            </a:r>
            <a:br>
              <a:rPr lang="en-GB" sz="3100" dirty="0" smtClean="0"/>
            </a:br>
            <a:endParaRPr lang="en-GB" sz="3100" dirty="0" smtClean="0"/>
          </a:p>
          <a:p>
            <a:r>
              <a:rPr lang="en-GB" sz="3100" dirty="0" smtClean="0"/>
              <a:t>Unbiased Hub: delivering S&amp;T output to ACT, Nations and EC -  interoperability achieved through standards based approach.</a:t>
            </a:r>
            <a:br>
              <a:rPr lang="en-GB" sz="3100" dirty="0" smtClean="0"/>
            </a:br>
            <a:endParaRPr lang="en-GB" sz="3100" dirty="0" smtClean="0"/>
          </a:p>
          <a:p>
            <a:pPr marL="0" indent="0">
              <a:buNone/>
            </a:pPr>
            <a:endParaRPr lang="en-GB" sz="3100" dirty="0" smtClean="0"/>
          </a:p>
          <a:p>
            <a:endParaRPr lang="en-GB" sz="31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2441"/>
            <a:ext cx="8229600" cy="942396"/>
          </a:xfrm>
        </p:spPr>
        <p:txBody>
          <a:bodyPr>
            <a:noAutofit/>
          </a:bodyPr>
          <a:lstStyle/>
          <a:p>
            <a:r>
              <a:rPr lang="en-GB" sz="3200" dirty="0" smtClean="0"/>
              <a:t>NATO’s </a:t>
            </a:r>
            <a:r>
              <a:rPr lang="en-GB" sz="3200" dirty="0"/>
              <a:t>Centre for </a:t>
            </a:r>
            <a:r>
              <a:rPr lang="en-GB" sz="3200" dirty="0" smtClean="0"/>
              <a:t>Maritime Research </a:t>
            </a:r>
            <a:r>
              <a:rPr lang="en-GB" sz="3200" dirty="0"/>
              <a:t>and Experimentation (CMRE</a:t>
            </a:r>
            <a:r>
              <a:rPr lang="en-GB" sz="3200" dirty="0" smtClean="0"/>
              <a:t>)</a:t>
            </a:r>
            <a:endParaRPr lang="en-GB" sz="3200" dirty="0"/>
          </a:p>
        </p:txBody>
      </p:sp>
      <p:pic>
        <p:nvPicPr>
          <p:cNvPr id="2050" name="Picture 2" descr="http://previewcf.turbosquid.com/Preview/2014/05/23__23_08_08/4.jpg8f49e49b-57ba-4c82-a13f-4ee3dc4d4874Lar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384" y="4015072"/>
            <a:ext cx="2835367" cy="208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s4.mm.bing.net/th?id=HN.608041406598023654&amp;pid=1.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384" y="1929367"/>
            <a:ext cx="2845877" cy="200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33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aronzapata.com/wp-content/uploads/2012/12/vision-valu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15" y="2204864"/>
            <a:ext cx="464392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1879454"/>
            <a:ext cx="6086475" cy="4656428"/>
          </a:xfrm>
        </p:spPr>
        <p:txBody>
          <a:bodyPr>
            <a:normAutofit/>
          </a:bodyPr>
          <a:lstStyle/>
          <a:p>
            <a:r>
              <a:rPr lang="en-US" dirty="0" smtClean="0"/>
              <a:t>Unbiased.</a:t>
            </a:r>
          </a:p>
          <a:p>
            <a:r>
              <a:rPr lang="en-US" dirty="0" smtClean="0"/>
              <a:t>Not for Profit.</a:t>
            </a:r>
          </a:p>
          <a:p>
            <a:r>
              <a:rPr lang="en-US" dirty="0" smtClean="0"/>
              <a:t>Collaborative mindset.</a:t>
            </a:r>
          </a:p>
          <a:p>
            <a:r>
              <a:rPr lang="en-US" dirty="0" smtClean="0"/>
              <a:t>S&amp;T focused.</a:t>
            </a:r>
            <a:endParaRPr lang="en-US" dirty="0"/>
          </a:p>
          <a:p>
            <a:r>
              <a:rPr lang="en-US" dirty="0" smtClean="0"/>
              <a:t>Access to the Sea.</a:t>
            </a:r>
          </a:p>
          <a:p>
            <a:r>
              <a:rPr lang="en-US" dirty="0" smtClean="0"/>
              <a:t>Intelligent Customer - Close to the Maritime Enterprise.</a:t>
            </a:r>
          </a:p>
          <a:p>
            <a:r>
              <a:rPr lang="en-US" dirty="0" smtClean="0"/>
              <a:t>Customer Funded.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CMRE – Core Characteristics/Values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357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496944" cy="4656428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5 Programme Areas – Aligned to Maritime Security Challenges:</a:t>
            </a:r>
          </a:p>
          <a:p>
            <a:pPr lvl="1"/>
            <a:r>
              <a:rPr lang="en-GB" sz="2600" dirty="0" smtClean="0"/>
              <a:t>Cooperative </a:t>
            </a:r>
            <a:r>
              <a:rPr lang="en-GB" sz="2600" dirty="0"/>
              <a:t>Antisubmarine Warfare </a:t>
            </a:r>
            <a:r>
              <a:rPr lang="en-GB" sz="2600" dirty="0" smtClean="0"/>
              <a:t/>
            </a:r>
            <a:br>
              <a:rPr lang="en-GB" sz="2600" dirty="0" smtClean="0"/>
            </a:br>
            <a:r>
              <a:rPr lang="en-GB" sz="2600" dirty="0" smtClean="0"/>
              <a:t>Programme </a:t>
            </a:r>
          </a:p>
          <a:p>
            <a:pPr lvl="1"/>
            <a:r>
              <a:rPr lang="en-GB" sz="2600" dirty="0" smtClean="0"/>
              <a:t>Autonomous </a:t>
            </a:r>
            <a:r>
              <a:rPr lang="en-GB" sz="2600" dirty="0"/>
              <a:t>Naval Mine</a:t>
            </a:r>
            <a:br>
              <a:rPr lang="en-GB" sz="2600" dirty="0"/>
            </a:br>
            <a:r>
              <a:rPr lang="en-GB" sz="2600" dirty="0" smtClean="0"/>
              <a:t>Countermeasures</a:t>
            </a:r>
            <a:r>
              <a:rPr lang="en-GB" sz="2600" b="1" dirty="0" smtClean="0">
                <a:solidFill>
                  <a:srgbClr val="FF0000"/>
                </a:solidFill>
              </a:rPr>
              <a:t/>
            </a:r>
            <a:br>
              <a:rPr lang="en-GB" sz="2600" b="1" dirty="0" smtClean="0">
                <a:solidFill>
                  <a:srgbClr val="FF0000"/>
                </a:solidFill>
              </a:rPr>
            </a:br>
            <a:r>
              <a:rPr lang="en-GB" sz="2600" dirty="0" smtClean="0"/>
              <a:t>Programme</a:t>
            </a:r>
          </a:p>
          <a:p>
            <a:pPr lvl="1"/>
            <a:r>
              <a:rPr lang="en-GB" sz="2600" dirty="0" smtClean="0"/>
              <a:t>Ocean Engineering </a:t>
            </a:r>
          </a:p>
          <a:p>
            <a:pPr lvl="1"/>
            <a:r>
              <a:rPr lang="en-GB" sz="2600" dirty="0" smtClean="0"/>
              <a:t>Environmental </a:t>
            </a:r>
            <a:r>
              <a:rPr lang="en-GB" sz="2600" dirty="0"/>
              <a:t>Knowledge Operational </a:t>
            </a:r>
            <a:r>
              <a:rPr lang="en-GB" sz="2600" dirty="0" smtClean="0"/>
              <a:t>Effectiveness Programme</a:t>
            </a:r>
          </a:p>
          <a:p>
            <a:pPr lvl="1"/>
            <a:r>
              <a:rPr lang="en-GB" sz="2600" dirty="0" smtClean="0"/>
              <a:t>Maritime Situational Awareness Programme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76013"/>
            <a:ext cx="8579296" cy="94239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3600" b="1" dirty="0" smtClean="0"/>
              <a:t>CMRE </a:t>
            </a:r>
            <a:r>
              <a:rPr lang="en-GB" sz="3600" b="1" dirty="0"/>
              <a:t>Programme of Work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100433"/>
            <a:ext cx="2952328" cy="1974779"/>
          </a:xfrm>
          <a:prstGeom prst="rect">
            <a:avLst/>
          </a:prstGeom>
          <a:effectLst>
            <a:softEdge rad="177800"/>
          </a:effectLst>
        </p:spPr>
      </p:pic>
    </p:spTree>
    <p:extLst>
      <p:ext uri="{BB962C8B-B14F-4D97-AF65-F5344CB8AC3E}">
        <p14:creationId xmlns:p14="http://schemas.microsoft.com/office/powerpoint/2010/main" val="2965389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66751" y="907085"/>
            <a:ext cx="7715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00"/>
                </a:solidFill>
                <a:latin typeface="Arial" charset="0"/>
              </a:rPr>
              <a:t>Research Vessels</a:t>
            </a:r>
            <a:endParaRPr lang="en-US" altLang="en-US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87857" y="1704513"/>
            <a:ext cx="4488967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00"/>
                </a:solidFill>
                <a:latin typeface="Arial" charset="0"/>
              </a:rPr>
              <a:t>ALLIANCE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Blue Water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Large scientific laboratory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Acoustically silent </a:t>
            </a:r>
            <a:endParaRPr lang="en-US" altLang="en-US" dirty="0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Extensive 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suite of deck   handling </a:t>
            </a: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equipment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Testing capability</a:t>
            </a:r>
            <a:br>
              <a:rPr lang="en-US" altLang="en-US" dirty="0" smtClean="0">
                <a:solidFill>
                  <a:srgbClr val="000000"/>
                </a:solidFill>
                <a:latin typeface="Arial" charset="0"/>
              </a:rPr>
            </a:b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ts val="0"/>
              </a:spcBef>
            </a:pPr>
            <a:r>
              <a:rPr lang="en-US" altLang="en-US" sz="2800" b="1" dirty="0" smtClean="0">
                <a:solidFill>
                  <a:srgbClr val="000000"/>
                </a:solidFill>
                <a:latin typeface="Arial" charset="0"/>
              </a:rPr>
              <a:t>LEONARDO</a:t>
            </a: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pPr marL="4572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Coastal Waters</a:t>
            </a: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pPr marL="4572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Full 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dynamic </a:t>
            </a: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positioning</a:t>
            </a: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ow noise configuration</a:t>
            </a:r>
            <a:endParaRPr lang="en-US" altLang="en-US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233" y="1491860"/>
            <a:ext cx="3516234" cy="2095500"/>
          </a:xfrm>
          <a:prstGeom prst="rect">
            <a:avLst/>
          </a:prstGeom>
        </p:spPr>
      </p:pic>
      <p:pic>
        <p:nvPicPr>
          <p:cNvPr id="7" name="Picture 6" descr="DSC_01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233" y="3906575"/>
            <a:ext cx="3522403" cy="23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078465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818409"/>
            <a:ext cx="4314824" cy="46564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Areas: </a:t>
            </a:r>
          </a:p>
          <a:p>
            <a:r>
              <a:rPr lang="en-US" dirty="0" smtClean="0"/>
              <a:t>Innovation &amp; Discovery</a:t>
            </a:r>
          </a:p>
          <a:p>
            <a:r>
              <a:rPr lang="en-US" dirty="0" smtClean="0"/>
              <a:t>Enterprise Architecture</a:t>
            </a:r>
          </a:p>
          <a:p>
            <a:r>
              <a:rPr lang="en-US" dirty="0" smtClean="0"/>
              <a:t>Concept Development</a:t>
            </a:r>
          </a:p>
          <a:p>
            <a:r>
              <a:rPr lang="en-US" dirty="0" smtClean="0"/>
              <a:t>Standards (Technical, Doctrine) </a:t>
            </a:r>
          </a:p>
          <a:p>
            <a:r>
              <a:rPr lang="en-US" dirty="0" smtClean="0"/>
              <a:t>Ship Days - Leasing</a:t>
            </a:r>
          </a:p>
          <a:p>
            <a:r>
              <a:rPr lang="en-US" dirty="0" smtClean="0"/>
              <a:t>Testing – Autonomy Range</a:t>
            </a:r>
          </a:p>
          <a:p>
            <a:r>
              <a:rPr lang="en-US" dirty="0" smtClean="0"/>
              <a:t>Multi-National – Autonomy Capability Delivery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Potential Engagement Areas</a:t>
            </a:r>
            <a:endParaRPr lang="en-US" dirty="0"/>
          </a:p>
        </p:txBody>
      </p:sp>
      <p:pic>
        <p:nvPicPr>
          <p:cNvPr id="3074" name="Picture 2" descr="http://trentrenner.com/wp-content/uploads/2012/09/innovation-discovery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452" y="2352389"/>
            <a:ext cx="3912348" cy="260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76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00000000_EKOE_DUOE_LongTermVision2013_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2981</TotalTime>
  <Words>276</Words>
  <Application>Microsoft Macintosh PowerPoint</Application>
  <PresentationFormat>On-screen Show (4:3)</PresentationFormat>
  <Paragraphs>82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00000000_EKOE_DUOE_LongTermVision2013_2018</vt:lpstr>
      <vt:lpstr>Introducing CMRE</vt:lpstr>
      <vt:lpstr>CMRE</vt:lpstr>
      <vt:lpstr>Vision</vt:lpstr>
      <vt:lpstr>Ambition</vt:lpstr>
      <vt:lpstr>NATO’s Centre for Maritime Research and Experimentation (CMRE)</vt:lpstr>
      <vt:lpstr>CMRE – Core Characteristics/Values</vt:lpstr>
      <vt:lpstr>CMRE Programme of Work</vt:lpstr>
      <vt:lpstr>PowerPoint Presentation</vt:lpstr>
      <vt:lpstr>Potential Engagement Areas</vt:lpstr>
      <vt:lpstr>Questions/Discussion</vt:lpstr>
    </vt:vector>
  </TitlesOfParts>
  <Company>NURC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Massucco, Gianluca (CMRE)</dc:creator>
  <cp:lastModifiedBy>Ian Sage</cp:lastModifiedBy>
  <cp:revision>68</cp:revision>
  <cp:lastPrinted>2014-06-04T07:43:00Z</cp:lastPrinted>
  <dcterms:created xsi:type="dcterms:W3CDTF">2014-05-08T12:12:44Z</dcterms:created>
  <dcterms:modified xsi:type="dcterms:W3CDTF">2016-05-09T12:11:08Z</dcterms:modified>
</cp:coreProperties>
</file>